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CE25ACF-D6D0-4407-A7F2-D786BF59D774}" type="datetime1">
              <a:rPr lang="ru-RU" smtClean="0"/>
              <a:t>02.02.2021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6438032-B9E0-494D-85BA-B474F0D540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9185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C93D291-0D36-447A-AFA3-4F92709F8329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764AD8-5229-44E4-9BAC-D1182B1E95E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958918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7764AD8-5229-44E4-9BAC-D1182B1E95E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97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596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054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49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210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7764AD8-5229-44E4-9BAC-D1182B1E95E5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560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CC22AC3-47E6-4149-8F21-6ED856F4B56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903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0782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75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pic>
        <p:nvPicPr>
          <p:cNvPr id="12" name="Рисунок 11" descr="Слева расположено изображение рук на клавиатуре крупным планом, а справа — крупный план трех лиц"/>
          <p:cNvPicPr>
            <a:picLocks noChangeAspect="1"/>
          </p:cNvPicPr>
          <p:nvPr userDrawn="1"/>
        </p:nvPicPr>
        <p:blipFill rotWithShape="1">
          <a:blip r:embed="rId2"/>
          <a:srcRect t="5040" b="1624"/>
          <a:stretch/>
        </p:blipFill>
        <p:spPr>
          <a:xfrm>
            <a:off x="3048" y="1"/>
            <a:ext cx="12188952" cy="6400800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6200" y="2295843"/>
            <a:ext cx="5970037" cy="2387600"/>
          </a:xfrm>
        </p:spPr>
        <p:txBody>
          <a:bodyPr rtlCol="0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6200" y="4856481"/>
            <a:ext cx="5970037" cy="16557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10" name="Дата 3"/>
          <p:cNvSpPr>
            <a:spLocks noGrp="1"/>
          </p:cNvSpPr>
          <p:nvPr userDrawn="1"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CC453EE3-C822-4BD8-B091-AD8AAACDA102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14" name="Нижний колонтитул 4"/>
          <p:cNvSpPr>
            <a:spLocks noGrp="1"/>
          </p:cNvSpPr>
          <p:nvPr userDrawn="1"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15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0C8C4CCD-1362-4CC7-BA2D-0BEF6B3ABFE9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0807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484839-8756-4272-9540-5FE029EC6DF8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1006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7A89A6-32C6-4FEF-8324-C8D8F88AD948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882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2933699"/>
            <a:ext cx="5181600" cy="32432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2933699"/>
            <a:ext cx="5181600" cy="32432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152D85-1787-4E2B-B888-3B30A5797FD5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2684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447800"/>
            <a:ext cx="10515600" cy="1143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2788737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1850" y="3493588"/>
            <a:ext cx="5156200" cy="267861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663" y="2788737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663" y="3493588"/>
            <a:ext cx="5157787" cy="267861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5DC6C4-0E9C-4BD6-805D-8105E6357D46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2810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FBACB8-6FF8-4124-9BA3-5182A07E842A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4530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B9BD79-0A5F-49F1-BD0D-DB031326D5AA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0004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4478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1817649"/>
            <a:ext cx="6172200" cy="4355629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133494"/>
            <a:ext cx="3932237" cy="3062086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942117-3105-4093-A61E-7DA452481DF1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2563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4478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183188" y="1447800"/>
            <a:ext cx="6172200" cy="4724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3133494"/>
            <a:ext cx="3932237" cy="3038706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D57C9C-A795-4492-834D-74D1C025D17D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7856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933700"/>
            <a:ext cx="10515600" cy="3221890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700730-A500-4061-9126-B5F7689345B9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0455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1447799"/>
            <a:ext cx="2628900" cy="4729163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447799"/>
            <a:ext cx="7734300" cy="4729163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41529F-C481-4D8E-B6C5-4B1260937557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2103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3048" y="-5407"/>
            <a:ext cx="12188952" cy="6863407"/>
            <a:chOff x="3048" y="-5407"/>
            <a:chExt cx="12188952" cy="6863407"/>
          </a:xfrm>
        </p:grpSpPr>
        <p:sp>
          <p:nvSpPr>
            <p:cNvPr id="12" name="Прямоугольник 11"/>
            <p:cNvSpPr/>
            <p:nvPr userDrawn="1"/>
          </p:nvSpPr>
          <p:spPr>
            <a:xfrm>
              <a:off x="3048" y="6311900"/>
              <a:ext cx="12188952" cy="546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Прямоугольник 12"/>
            <p:cNvSpPr/>
            <p:nvPr userDrawn="1"/>
          </p:nvSpPr>
          <p:spPr>
            <a:xfrm>
              <a:off x="3048" y="-5407"/>
              <a:ext cx="12188952" cy="136730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pic>
        <p:nvPicPr>
          <p:cNvPr id="14" name="Рисунок 13" descr="Слева расположено изображение рук на клавиатуре крупным планом, а справа — крупный план трех лиц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40"/>
          <a:stretch/>
        </p:blipFill>
        <p:spPr>
          <a:xfrm>
            <a:off x="2620347" y="-7553"/>
            <a:ext cx="6964163" cy="1371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838200" y="1447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 userDrawn="1">
            <p:ph type="body" idx="1"/>
          </p:nvPr>
        </p:nvSpPr>
        <p:spPr>
          <a:xfrm>
            <a:off x="838200" y="2955073"/>
            <a:ext cx="10515600" cy="3221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D9D40E33-61F0-42D4-915B-9B548F2F0575}" type="datetime1">
              <a:rPr lang="ru-RU" noProof="0" smtClean="0"/>
              <a:t>02.02.2021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0C8C4CCD-1362-4CC7-BA2D-0BEF6B3ABFE9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780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1848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912" userDrawn="1">
          <p15:clr>
            <a:srgbClr val="F26B43"/>
          </p15:clr>
        </p15:guide>
        <p15:guide id="3" orient="horz" pos="3888" userDrawn="1">
          <p15:clr>
            <a:srgbClr val="F26B43"/>
          </p15:clr>
        </p15:guide>
        <p15:guide id="4" pos="648" userDrawn="1">
          <p15:clr>
            <a:srgbClr val="F26B43"/>
          </p15:clr>
        </p15:guide>
        <p15:guide id="5" pos="7152" userDrawn="1">
          <p15:clr>
            <a:srgbClr val="F26B43"/>
          </p15:clr>
        </p15:guide>
        <p15:guide id="6" orient="horz" pos="4104" userDrawn="1">
          <p15:clr>
            <a:srgbClr val="F26B43"/>
          </p15:clr>
        </p15:guide>
        <p15:guide id="7" orient="horz" pos="4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ltGray"/>
        <p:txBody>
          <a:bodyPr rtlCol="0"/>
          <a:lstStyle/>
          <a:p>
            <a:pPr rtl="0"/>
            <a:r>
              <a:rPr lang="ru-RU" dirty="0" smtClean="0"/>
              <a:t>ЯЗЫК И ПРОФЕССИИ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ltGray"/>
        <p:txBody>
          <a:bodyPr rtlCol="0"/>
          <a:lstStyle/>
          <a:p>
            <a:pPr rtl="0"/>
            <a:r>
              <a:rPr lang="ru-RU" dirty="0" smtClean="0"/>
              <a:t>КУЛЬТУРА РЕЧИ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59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Язык специальности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ru-RU" dirty="0" smtClean="0"/>
              <a:t>- это совокупность всех языковых средств, которые применяются в ограниченной специальностью сфере коммуникации.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34" y="2682068"/>
            <a:ext cx="5451566" cy="3631581"/>
          </a:xfrm>
        </p:spPr>
      </p:pic>
    </p:spTree>
    <p:extLst>
      <p:ext uri="{BB962C8B-B14F-4D97-AF65-F5344CB8AC3E}">
        <p14:creationId xmlns:p14="http://schemas.microsoft.com/office/powerpoint/2010/main" val="17543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Модели профессионального языка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47256"/>
            <a:ext cx="10515600" cy="3840481"/>
          </a:xfrm>
        </p:spPr>
        <p:txBody>
          <a:bodyPr rtlCol="0">
            <a:normAutofit lnSpcReduction="1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области профессиональных языков техники: </a:t>
            </a:r>
            <a:endParaRPr lang="ru-RU" dirty="0" smtClean="0"/>
          </a:p>
          <a:p>
            <a:pPr marL="0" indent="0">
              <a:buNone/>
            </a:pPr>
            <a:r>
              <a:rPr lang="ru-RU" sz="2000" dirty="0" smtClean="0"/>
              <a:t>язык </a:t>
            </a:r>
            <a:r>
              <a:rPr lang="ru-RU" sz="2000" dirty="0"/>
              <a:t>науки (язык </a:t>
            </a:r>
            <a:r>
              <a:rPr lang="ru-RU" sz="2000" dirty="0" smtClean="0"/>
              <a:t>теории), </a:t>
            </a:r>
            <a:r>
              <a:rPr lang="ru-RU" sz="2000" dirty="0"/>
              <a:t>язык производства (цеховой </a:t>
            </a:r>
            <a:r>
              <a:rPr lang="ru-RU" sz="2000" dirty="0" smtClean="0"/>
              <a:t>язык);</a:t>
            </a:r>
          </a:p>
          <a:p>
            <a:r>
              <a:rPr lang="ru-RU" dirty="0" smtClean="0"/>
              <a:t> </a:t>
            </a:r>
            <a:r>
              <a:rPr lang="ru-RU" dirty="0"/>
              <a:t>Для политического профессионального языка: </a:t>
            </a:r>
            <a:endParaRPr lang="ru-RU" dirty="0" smtClean="0"/>
          </a:p>
          <a:p>
            <a:pPr marL="0" indent="0">
              <a:buNone/>
            </a:pPr>
            <a:r>
              <a:rPr lang="ru-RU" sz="2000" dirty="0" smtClean="0"/>
              <a:t>научный язык, </a:t>
            </a:r>
            <a:r>
              <a:rPr lang="ru-RU" sz="2000" dirty="0"/>
              <a:t>деловой язык, профессиональный разговорный </a:t>
            </a:r>
            <a:r>
              <a:rPr lang="ru-RU" sz="2000" dirty="0" smtClean="0"/>
              <a:t>язык;</a:t>
            </a:r>
          </a:p>
          <a:p>
            <a:r>
              <a:rPr lang="ru-RU" dirty="0" smtClean="0"/>
              <a:t>Для </a:t>
            </a:r>
            <a:r>
              <a:rPr lang="ru-RU" dirty="0"/>
              <a:t>профессионального языка химии: </a:t>
            </a:r>
          </a:p>
          <a:p>
            <a:pPr marL="0" indent="0">
              <a:buNone/>
            </a:pPr>
            <a:r>
              <a:rPr lang="ru-RU" sz="2000" dirty="0" smtClean="0"/>
              <a:t>научный </a:t>
            </a:r>
            <a:r>
              <a:rPr lang="ru-RU" sz="2000" dirty="0"/>
              <a:t>язык, жаргон, употребляемый в лабораториях, язык учебников, язык преподавателей</a:t>
            </a:r>
            <a:r>
              <a:rPr lang="ru-RU" sz="2000" dirty="0" smtClean="0"/>
              <a:t>;</a:t>
            </a:r>
          </a:p>
          <a:p>
            <a:r>
              <a:rPr lang="ru-RU" dirty="0" smtClean="0"/>
              <a:t>Для </a:t>
            </a:r>
            <a:r>
              <a:rPr lang="ru-RU" dirty="0"/>
              <a:t>медицинского профессионального языка: </a:t>
            </a:r>
            <a:endParaRPr lang="ru-RU" dirty="0" smtClean="0"/>
          </a:p>
          <a:p>
            <a:pPr marL="0" indent="0">
              <a:buNone/>
            </a:pPr>
            <a:r>
              <a:rPr lang="ru-RU" sz="2000" dirty="0" smtClean="0"/>
              <a:t>научный </a:t>
            </a:r>
            <a:r>
              <a:rPr lang="ru-RU" sz="2000" dirty="0"/>
              <a:t>язык, профессиональный разговорный язык, язык учебников, язык практики или язык клиник;</a:t>
            </a:r>
          </a:p>
        </p:txBody>
      </p:sp>
    </p:spTree>
    <p:extLst>
      <p:ext uri="{BB962C8B-B14F-4D97-AF65-F5344CB8AC3E}">
        <p14:creationId xmlns:p14="http://schemas.microsoft.com/office/powerpoint/2010/main" val="28144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/>
              <a:t>Три основных пласта профессионального </a:t>
            </a:r>
            <a:r>
              <a:rPr lang="ru-RU" dirty="0" smtClean="0"/>
              <a:t>языка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r>
              <a:rPr lang="ru-RU" dirty="0" smtClean="0"/>
              <a:t>Научный язык</a:t>
            </a:r>
          </a:p>
          <a:p>
            <a:endParaRPr lang="ru-RU" dirty="0" smtClean="0"/>
          </a:p>
          <a:p>
            <a:r>
              <a:rPr lang="ru-RU" dirty="0" smtClean="0"/>
              <a:t>Профессиональный </a:t>
            </a:r>
            <a:r>
              <a:rPr lang="ru-RU" dirty="0"/>
              <a:t>разговорный </a:t>
            </a:r>
            <a:r>
              <a:rPr lang="ru-RU" dirty="0" smtClean="0"/>
              <a:t>язык</a:t>
            </a:r>
          </a:p>
          <a:p>
            <a:pPr marL="0" indent="0">
              <a:buNone/>
            </a:pPr>
            <a:r>
              <a:rPr lang="ru-RU" sz="2000" dirty="0" smtClean="0"/>
              <a:t>цеховой </a:t>
            </a:r>
            <a:r>
              <a:rPr lang="ru-RU" sz="2000" dirty="0"/>
              <a:t>язык, производственный язык, лабораторный </a:t>
            </a:r>
            <a:r>
              <a:rPr lang="ru-RU" sz="2000" dirty="0" smtClean="0"/>
              <a:t>жаргон, </a:t>
            </a:r>
            <a:r>
              <a:rPr lang="ru-RU" sz="2000" dirty="0"/>
              <a:t>который служит для повседневного общения людей, работающих в данной </a:t>
            </a:r>
            <a:r>
              <a:rPr lang="ru-RU" sz="2000" dirty="0" smtClean="0"/>
              <a:t>отрасли</a:t>
            </a:r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dirty="0" smtClean="0"/>
              <a:t>Распределяющий </a:t>
            </a:r>
            <a:r>
              <a:rPr lang="ru-RU" dirty="0"/>
              <a:t>язык </a:t>
            </a:r>
            <a:endParaRPr lang="ru-RU" dirty="0" smtClean="0"/>
          </a:p>
          <a:p>
            <a:pPr marL="0" indent="0">
              <a:buNone/>
            </a:pPr>
            <a:r>
              <a:rPr lang="ru-RU" sz="2000" dirty="0" smtClean="0"/>
              <a:t>язык </a:t>
            </a:r>
            <a:r>
              <a:rPr lang="ru-RU" sz="2000" dirty="0"/>
              <a:t>продавцов, язык торговцев, язык агитации, язык </a:t>
            </a:r>
            <a:r>
              <a:rPr lang="ru-RU" sz="2000" dirty="0" smtClean="0"/>
              <a:t>рекламы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288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Профессиональная культура речи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60320"/>
            <a:ext cx="6659880" cy="3616643"/>
          </a:xfrm>
        </p:spPr>
        <p:txBody>
          <a:bodyPr rtlCol="0"/>
          <a:lstStyle/>
          <a:p>
            <a:pPr marL="0" indent="0">
              <a:buNone/>
            </a:pPr>
            <a:r>
              <a:rPr lang="ru-RU" baseline="-25000" dirty="0"/>
              <a:t>Профессиональное общение представляет собой речевое взаимодействие специалиста с другими специалистами и клиентами организации в ходе осуществления профессиональной деятельности. </a:t>
            </a:r>
            <a:endParaRPr lang="ru-RU" baseline="-25000" dirty="0" smtClean="0"/>
          </a:p>
          <a:p>
            <a:pPr marL="0" indent="0">
              <a:buNone/>
            </a:pPr>
            <a:r>
              <a:rPr lang="ru-RU" baseline="-25000" dirty="0" smtClean="0"/>
              <a:t>Культура </a:t>
            </a:r>
            <a:r>
              <a:rPr lang="ru-RU" baseline="-25000" dirty="0"/>
              <a:t>профессиональной речи включает:</a:t>
            </a:r>
            <a:endParaRPr lang="ru-RU" dirty="0"/>
          </a:p>
          <a:p>
            <a:r>
              <a:rPr lang="ru-RU" baseline="-25000" dirty="0"/>
              <a:t>владение терминологией данной специальности;</a:t>
            </a:r>
          </a:p>
          <a:p>
            <a:r>
              <a:rPr lang="ru-RU" baseline="-25000" dirty="0"/>
              <a:t>умение строить выступление на профессиональную тему;</a:t>
            </a:r>
          </a:p>
          <a:p>
            <a:r>
              <a:rPr lang="ru-RU" baseline="-25000" dirty="0"/>
              <a:t>умение организовать профессиональный диалог и управлять им;</a:t>
            </a:r>
          </a:p>
          <a:p>
            <a:r>
              <a:rPr lang="ru-RU" baseline="-25000" dirty="0"/>
              <a:t>умение общаться с неспециалистами по вопросам профессиональной деятельности.</a:t>
            </a:r>
          </a:p>
          <a:p>
            <a:pPr marL="0" indent="0">
              <a:buNone/>
            </a:pPr>
            <a:endParaRPr lang="ru-RU" dirty="0"/>
          </a:p>
          <a:p>
            <a:pPr marL="0" indent="0" rtl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5"/>
          <a:stretch/>
        </p:blipFill>
        <p:spPr>
          <a:xfrm>
            <a:off x="7485017" y="2773363"/>
            <a:ext cx="4693920" cy="310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5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4000" dirty="0" smtClean="0"/>
              <a:t>Качества специалиста в профессиональной деятельности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1" y="2773364"/>
            <a:ext cx="6192570" cy="3444556"/>
          </a:xfrm>
        </p:spPr>
        <p:txBody>
          <a:bodyPr rtlCol="0">
            <a:noAutofit/>
          </a:bodyPr>
          <a:lstStyle/>
          <a:p>
            <a:pPr fontAlgn="base"/>
            <a:r>
              <a:rPr lang="ru-RU" sz="2300" dirty="0" smtClean="0"/>
              <a:t>знание </a:t>
            </a:r>
            <a:r>
              <a:rPr lang="ru-RU" sz="2300" dirty="0"/>
              <a:t>норм литературного языка и устойчивые навыки их применения в </a:t>
            </a:r>
            <a:r>
              <a:rPr lang="ru-RU" sz="2300" dirty="0" smtClean="0"/>
              <a:t>речи;</a:t>
            </a:r>
          </a:p>
          <a:p>
            <a:pPr fontAlgn="base"/>
            <a:r>
              <a:rPr lang="ru-RU" sz="2300" dirty="0" smtClean="0"/>
              <a:t>умение следить за точностью, логичностью и выразительностью речи;</a:t>
            </a:r>
          </a:p>
          <a:p>
            <a:pPr fontAlgn="base"/>
            <a:r>
              <a:rPr lang="ru-RU" sz="2300" dirty="0" smtClean="0"/>
              <a:t>владение </a:t>
            </a:r>
            <a:r>
              <a:rPr lang="ru-RU" sz="2300" dirty="0"/>
              <a:t>профессиональной терминологией, знание соответствий между терминами и понятиями;</a:t>
            </a:r>
          </a:p>
          <a:p>
            <a:pPr fontAlgn="base"/>
            <a:r>
              <a:rPr lang="ru-RU" sz="2300" dirty="0" smtClean="0"/>
              <a:t>владение </a:t>
            </a:r>
            <a:r>
              <a:rPr lang="ru-RU" sz="2300" dirty="0"/>
              <a:t>стилем профессиональной речи;</a:t>
            </a:r>
          </a:p>
          <a:p>
            <a:pPr fontAlgn="base"/>
            <a:r>
              <a:rPr lang="ru-RU" sz="2300" dirty="0" smtClean="0"/>
              <a:t>умение </a:t>
            </a:r>
            <a:r>
              <a:rPr lang="ru-RU" sz="2300" dirty="0"/>
              <a:t>определять цель и понимать ситуацию общения</a:t>
            </a:r>
            <a:r>
              <a:rPr lang="ru-RU" sz="2300" dirty="0" smtClean="0"/>
              <a:t>;</a:t>
            </a:r>
            <a:endParaRPr lang="ru-RU" sz="23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771" y="2612571"/>
            <a:ext cx="5161229" cy="289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1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84661"/>
            <a:ext cx="6228806" cy="4963888"/>
          </a:xfrm>
        </p:spPr>
        <p:txBody>
          <a:bodyPr rtlCol="0">
            <a:noAutofit/>
          </a:bodyPr>
          <a:lstStyle/>
          <a:p>
            <a:pPr fontAlgn="base"/>
            <a:r>
              <a:rPr lang="ru-RU" sz="2400" dirty="0"/>
              <a:t>умение учитывать социальные и индивидуальные черты личности собеседника;</a:t>
            </a:r>
          </a:p>
          <a:p>
            <a:pPr fontAlgn="base"/>
            <a:r>
              <a:rPr lang="ru-RU" sz="2400" dirty="0" smtClean="0"/>
              <a:t>навыки </a:t>
            </a:r>
            <a:r>
              <a:rPr lang="ru-RU" sz="2400" dirty="0"/>
              <a:t>прогнозирования развития диалога, реакций собеседника;</a:t>
            </a:r>
          </a:p>
          <a:p>
            <a:pPr fontAlgn="base"/>
            <a:r>
              <a:rPr lang="ru-RU" sz="2400" dirty="0"/>
              <a:t>умение создавать и поддерживать благожелательную атмосферу общения;</a:t>
            </a:r>
          </a:p>
          <a:p>
            <a:pPr fontAlgn="base"/>
            <a:r>
              <a:rPr lang="ru-RU" sz="2400" dirty="0"/>
              <a:t>высокая степень контроля эмоционального состояния и выражения эмоций;</a:t>
            </a:r>
          </a:p>
          <a:p>
            <a:pPr fontAlgn="base"/>
            <a:r>
              <a:rPr lang="ru-RU" sz="2400" dirty="0"/>
              <a:t>умение направлять диалог в соответствии с целями профессиональной деятельности;</a:t>
            </a:r>
          </a:p>
          <a:p>
            <a:pPr fontAlgn="base"/>
            <a:r>
              <a:rPr lang="ru-RU" sz="2400" dirty="0"/>
              <a:t>знание этикета и четкость выполнения его правил.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0" y="1831940"/>
            <a:ext cx="4145280" cy="427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6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Особенности профессионального языка медицинского работника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u="sng" dirty="0"/>
              <a:t>Очевидно, что владеть культурой речи необходимо всем: и инженерам, и рабочим, и </a:t>
            </a:r>
            <a:r>
              <a:rPr lang="ru-RU" dirty="0"/>
              <a:t>менеджерам. Но особенно необходимо уметь управлять словом медикам, для которых слово -  важнейший инструмент, иногда творящий чудеса. Словом можно подбодрить, вселить надежду, раскрыть перспективы. Иногда слово выполняет роль терапевтического средства, и способствует улучшению здоровья</a:t>
            </a:r>
            <a:r>
              <a:rPr lang="ru-RU" dirty="0" smtClean="0"/>
              <a:t>. 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34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93669"/>
            <a:ext cx="10515600" cy="4493622"/>
          </a:xfrm>
        </p:spPr>
        <p:txBody>
          <a:bodyPr rtlCol="0">
            <a:normAutofit fontScale="62500" lnSpcReduction="20000"/>
          </a:bodyPr>
          <a:lstStyle/>
          <a:p>
            <a:r>
              <a:rPr lang="ru-RU" sz="4200" dirty="0" smtClean="0"/>
              <a:t>Доверие</a:t>
            </a:r>
          </a:p>
          <a:p>
            <a:pPr marL="0" indent="0">
              <a:buNone/>
            </a:pPr>
            <a:r>
              <a:rPr lang="ru-RU" sz="2900" dirty="0" smtClean="0"/>
              <a:t>позволяет настроиться на нужную волну, добиться желаемого результата</a:t>
            </a:r>
          </a:p>
          <a:p>
            <a:pPr marL="0" indent="0">
              <a:buNone/>
            </a:pPr>
            <a:endParaRPr lang="ru-RU" sz="2900" dirty="0" smtClean="0"/>
          </a:p>
          <a:p>
            <a:r>
              <a:rPr lang="ru-RU" sz="4200" dirty="0"/>
              <a:t>Доброжелательность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sz="2900" dirty="0" smtClean="0"/>
              <a:t>тон медика всегда должен быть доброжелательным.  «Я хочу тебе помочь» - как бы говорят медсестра и врач, подкрепляя свои слова улыбкой. В речи медика не должно быть резких слов и выражений, жесты желательно выбирать более открытые, располагающие к себе.</a:t>
            </a:r>
          </a:p>
          <a:p>
            <a:pPr marL="0" indent="0">
              <a:buNone/>
            </a:pPr>
            <a:endParaRPr lang="ru-RU" sz="2900" dirty="0" smtClean="0"/>
          </a:p>
          <a:p>
            <a:r>
              <a:rPr lang="ru-RU" sz="3800" dirty="0"/>
              <a:t>П</a:t>
            </a:r>
            <a:r>
              <a:rPr lang="ru-RU" sz="3800" dirty="0" smtClean="0"/>
              <a:t>онятность</a:t>
            </a:r>
            <a:r>
              <a:rPr lang="ru-RU" sz="3800" dirty="0"/>
              <a:t>, доступность </a:t>
            </a:r>
            <a:r>
              <a:rPr lang="ru-RU" sz="3800" dirty="0" smtClean="0"/>
              <a:t>речи</a:t>
            </a:r>
          </a:p>
          <a:p>
            <a:pPr marL="0" indent="0">
              <a:buNone/>
            </a:pPr>
            <a:r>
              <a:rPr lang="ru-RU" dirty="0" smtClean="0"/>
              <a:t>пациент </a:t>
            </a:r>
            <a:r>
              <a:rPr lang="ru-RU" dirty="0"/>
              <a:t>также должен быть уверен, что его понимают, ему стараются помочь. Многонациональный состав пациентов делает необходимым для медика знание менталитета разных народов хотя бы на дилетантском уровне.                 Не менее важное качество – убедительность речи. Для того, чтобы речь была убедительной, медик должен быть уверенным в правоте своих слов. Чем более богатый словарный  запас у медика, тем легче ему общаться с пациентами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sz="3700" dirty="0" smtClean="0"/>
              <a:t>Умение </a:t>
            </a:r>
            <a:r>
              <a:rPr lang="ru-RU" sz="3700" dirty="0"/>
              <a:t>слушать и </a:t>
            </a:r>
            <a:r>
              <a:rPr lang="ru-RU" sz="3700" dirty="0" smtClean="0"/>
              <a:t>слышать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70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Презентация для новых сотрудников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ln>
          <a:solidFill>
            <a:schemeClr val="accent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Office_15303704_TF03460514" id="{8ED1632F-C44E-426F-A7D2-BB87E3151DEC}" vid="{40CB93CC-1B0C-4154-A8B5-1C25BC4BFEC2}"/>
    </a:ext>
  </a:extLst>
</a:theme>
</file>

<file path=ppt/theme/theme2.xml><?xml version="1.0" encoding="utf-8"?>
<a:theme xmlns:a="http://schemas.openxmlformats.org/drawingml/2006/main" name="Тема Offic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для новых сотрудников</Template>
  <TotalTime>90</TotalTime>
  <Words>351</Words>
  <Application>Microsoft Office PowerPoint</Application>
  <PresentationFormat>Широкоэкранный</PresentationFormat>
  <Paragraphs>61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Презентация для новых сотрудников</vt:lpstr>
      <vt:lpstr>ЯЗЫК И ПРОФЕССИИ</vt:lpstr>
      <vt:lpstr>Язык специальности</vt:lpstr>
      <vt:lpstr>Модели профессионального языка</vt:lpstr>
      <vt:lpstr>Три основных пласта профессионального языка</vt:lpstr>
      <vt:lpstr>Профессиональная культура речи</vt:lpstr>
      <vt:lpstr>Качества специалиста в профессиональной деятельности</vt:lpstr>
      <vt:lpstr>Презентация PowerPoint</vt:lpstr>
      <vt:lpstr>Особенности профессионального языка медицинского работника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И ПРОФЕССИИ</dc:title>
  <dc:creator>Ruslan</dc:creator>
  <cp:lastModifiedBy>User</cp:lastModifiedBy>
  <cp:revision>9</cp:revision>
  <dcterms:created xsi:type="dcterms:W3CDTF">2018-03-16T18:23:57Z</dcterms:created>
  <dcterms:modified xsi:type="dcterms:W3CDTF">2021-02-02T04:48:49Z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74063500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